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62" r:id="rId6"/>
    <p:sldId id="263" r:id="rId7"/>
    <p:sldId id="265" r:id="rId8"/>
    <p:sldId id="259" r:id="rId9"/>
    <p:sldId id="264" r:id="rId10"/>
  </p:sldIdLst>
  <p:sldSz cx="18288000" cy="10287000"/>
  <p:notesSz cx="6858000" cy="9144000"/>
  <p:embeddedFontLst>
    <p:embeddedFont>
      <p:font typeface="Mangal" pitchFamily="18" charset="0"/>
      <p:regular r:id="rId11"/>
      <p:bold r:id="rId12"/>
    </p:embeddedFont>
    <p:embeddedFont>
      <p:font typeface="Open Sans Bold" charset="0"/>
      <p:regular r:id="rId13"/>
    </p:embeddedFont>
    <p:embeddedFont>
      <p:font typeface="Canva Sans Bold" charset="0"/>
      <p:regular r:id="rId14"/>
    </p:embeddedFont>
    <p:embeddedFont>
      <p:font typeface="TT Fors Display Bold" charset="0"/>
      <p:regular r:id="rId15"/>
    </p:embeddedFont>
    <p:embeddedFont>
      <p:font typeface="Open Sans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Inter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-776" y="-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914" y="0"/>
            <a:ext cx="1333264" cy="10287000"/>
            <a:chOff x="0" y="0"/>
            <a:chExt cx="3511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1148" cy="2709333"/>
            </a:xfrm>
            <a:custGeom>
              <a:avLst/>
              <a:gdLst/>
              <a:ahLst/>
              <a:cxnLst/>
              <a:rect l="l" t="t" r="r" b="b"/>
              <a:pathLst>
                <a:path w="351148" h="2709333">
                  <a:moveTo>
                    <a:pt x="175574" y="0"/>
                  </a:moveTo>
                  <a:lnTo>
                    <a:pt x="175574" y="0"/>
                  </a:lnTo>
                  <a:cubicBezTo>
                    <a:pt x="222139" y="0"/>
                    <a:pt x="266797" y="18498"/>
                    <a:pt x="299723" y="51424"/>
                  </a:cubicBezTo>
                  <a:cubicBezTo>
                    <a:pt x="332650" y="84351"/>
                    <a:pt x="351148" y="129009"/>
                    <a:pt x="351148" y="175574"/>
                  </a:cubicBezTo>
                  <a:lnTo>
                    <a:pt x="351148" y="2533759"/>
                  </a:lnTo>
                  <a:cubicBezTo>
                    <a:pt x="351148" y="2580324"/>
                    <a:pt x="332650" y="2624982"/>
                    <a:pt x="299723" y="2657909"/>
                  </a:cubicBezTo>
                  <a:cubicBezTo>
                    <a:pt x="266797" y="2690835"/>
                    <a:pt x="222139" y="2709333"/>
                    <a:pt x="175574" y="2709333"/>
                  </a:cubicBezTo>
                  <a:lnTo>
                    <a:pt x="175574" y="2709333"/>
                  </a:lnTo>
                  <a:cubicBezTo>
                    <a:pt x="129009" y="2709333"/>
                    <a:pt x="84351" y="2690835"/>
                    <a:pt x="51424" y="2657909"/>
                  </a:cubicBezTo>
                  <a:cubicBezTo>
                    <a:pt x="18498" y="2624982"/>
                    <a:pt x="0" y="2580324"/>
                    <a:pt x="0" y="2533759"/>
                  </a:cubicBezTo>
                  <a:lnTo>
                    <a:pt x="0" y="175574"/>
                  </a:lnTo>
                  <a:cubicBezTo>
                    <a:pt x="0" y="129009"/>
                    <a:pt x="18498" y="84351"/>
                    <a:pt x="51424" y="51424"/>
                  </a:cubicBezTo>
                  <a:cubicBezTo>
                    <a:pt x="84351" y="18498"/>
                    <a:pt x="129009" y="0"/>
                    <a:pt x="1755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11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89092" y="4625809"/>
            <a:ext cx="3180014" cy="1203491"/>
            <a:chOff x="0" y="-42520"/>
            <a:chExt cx="837534" cy="3169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7534" cy="240768"/>
            </a:xfrm>
            <a:custGeom>
              <a:avLst/>
              <a:gdLst/>
              <a:ahLst/>
              <a:cxnLst/>
              <a:rect l="l" t="t" r="r" b="b"/>
              <a:pathLst>
                <a:path w="837534" h="240768">
                  <a:moveTo>
                    <a:pt x="120384" y="0"/>
                  </a:moveTo>
                  <a:lnTo>
                    <a:pt x="717150" y="0"/>
                  </a:lnTo>
                  <a:cubicBezTo>
                    <a:pt x="749078" y="0"/>
                    <a:pt x="779698" y="12683"/>
                    <a:pt x="802275" y="35260"/>
                  </a:cubicBezTo>
                  <a:cubicBezTo>
                    <a:pt x="824851" y="57836"/>
                    <a:pt x="837534" y="88456"/>
                    <a:pt x="837534" y="120384"/>
                  </a:cubicBezTo>
                  <a:lnTo>
                    <a:pt x="837534" y="120384"/>
                  </a:lnTo>
                  <a:cubicBezTo>
                    <a:pt x="837534" y="152312"/>
                    <a:pt x="824851" y="182932"/>
                    <a:pt x="802275" y="205509"/>
                  </a:cubicBezTo>
                  <a:cubicBezTo>
                    <a:pt x="779698" y="228085"/>
                    <a:pt x="749078" y="240768"/>
                    <a:pt x="717150" y="240768"/>
                  </a:cubicBezTo>
                  <a:lnTo>
                    <a:pt x="120384" y="240768"/>
                  </a:lnTo>
                  <a:cubicBezTo>
                    <a:pt x="88456" y="240768"/>
                    <a:pt x="57836" y="228085"/>
                    <a:pt x="35260" y="205509"/>
                  </a:cubicBezTo>
                  <a:cubicBezTo>
                    <a:pt x="12683" y="182932"/>
                    <a:pt x="0" y="152312"/>
                    <a:pt x="0" y="120384"/>
                  </a:cubicBezTo>
                  <a:lnTo>
                    <a:pt x="0" y="120384"/>
                  </a:lnTo>
                  <a:cubicBezTo>
                    <a:pt x="0" y="88456"/>
                    <a:pt x="12683" y="57836"/>
                    <a:pt x="35260" y="35260"/>
                  </a:cubicBezTo>
                  <a:cubicBezTo>
                    <a:pt x="57836" y="12683"/>
                    <a:pt x="88456" y="0"/>
                    <a:pt x="120384" y="0"/>
                  </a:cubicBezTo>
                  <a:close/>
                </a:path>
              </a:pathLst>
            </a:custGeom>
            <a:solidFill>
              <a:srgbClr val="2768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2520"/>
              <a:ext cx="837534" cy="31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रोजगार</a:t>
              </a:r>
              <a:r>
                <a:rPr lang="en-US" sz="38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38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क्रांति</a:t>
              </a:r>
              <a:r>
                <a:rPr lang="en-US" sz="38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459670" y="6362700"/>
            <a:ext cx="5349185" cy="1300210"/>
            <a:chOff x="0" y="-54357"/>
            <a:chExt cx="1408839" cy="3424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8839" cy="256717"/>
            </a:xfrm>
            <a:custGeom>
              <a:avLst/>
              <a:gdLst/>
              <a:ahLst/>
              <a:cxnLst/>
              <a:rect l="l" t="t" r="r" b="b"/>
              <a:pathLst>
                <a:path w="1408839" h="256717">
                  <a:moveTo>
                    <a:pt x="73813" y="0"/>
                  </a:moveTo>
                  <a:lnTo>
                    <a:pt x="1335026" y="0"/>
                  </a:lnTo>
                  <a:cubicBezTo>
                    <a:pt x="1375792" y="0"/>
                    <a:pt x="1408839" y="33047"/>
                    <a:pt x="1408839" y="73813"/>
                  </a:cubicBezTo>
                  <a:lnTo>
                    <a:pt x="1408839" y="182904"/>
                  </a:lnTo>
                  <a:cubicBezTo>
                    <a:pt x="1408839" y="223670"/>
                    <a:pt x="1375792" y="256717"/>
                    <a:pt x="1335026" y="256717"/>
                  </a:cubicBezTo>
                  <a:lnTo>
                    <a:pt x="73813" y="256717"/>
                  </a:lnTo>
                  <a:cubicBezTo>
                    <a:pt x="33047" y="256717"/>
                    <a:pt x="0" y="223670"/>
                    <a:pt x="0" y="182904"/>
                  </a:cubicBezTo>
                  <a:lnTo>
                    <a:pt x="0" y="73813"/>
                  </a:lnTo>
                  <a:cubicBezTo>
                    <a:pt x="0" y="33047"/>
                    <a:pt x="33047" y="0"/>
                    <a:pt x="73813" y="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4357"/>
              <a:ext cx="1408839" cy="342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</a:pPr>
              <a:r>
                <a:rPr lang="en-US" sz="42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अभियान</a:t>
              </a:r>
              <a:r>
                <a:rPr lang="en-US" sz="42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42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का</a:t>
              </a:r>
              <a:r>
                <a:rPr lang="en-US" sz="42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42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उद्देश्य</a:t>
              </a:r>
              <a:r>
                <a:rPr lang="en-US" sz="42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1486413" y="8500273"/>
            <a:ext cx="6187178" cy="1678057"/>
          </a:xfrm>
          <a:custGeom>
            <a:avLst/>
            <a:gdLst/>
            <a:ahLst/>
            <a:cxnLst/>
            <a:rect l="l" t="t" r="r" b="b"/>
            <a:pathLst>
              <a:path w="6187178" h="1678057">
                <a:moveTo>
                  <a:pt x="0" y="0"/>
                </a:moveTo>
                <a:lnTo>
                  <a:pt x="6187178" y="0"/>
                </a:lnTo>
                <a:lnTo>
                  <a:pt x="6187178" y="1678057"/>
                </a:lnTo>
                <a:lnTo>
                  <a:pt x="0" y="167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1" r="-1862" b="-1411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40657" y="4573542"/>
            <a:ext cx="2985055" cy="1255760"/>
            <a:chOff x="0" y="-49767"/>
            <a:chExt cx="786187" cy="3307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6187" cy="245010"/>
            </a:xfrm>
            <a:custGeom>
              <a:avLst/>
              <a:gdLst/>
              <a:ahLst/>
              <a:cxnLst/>
              <a:rect l="l" t="t" r="r" b="b"/>
              <a:pathLst>
                <a:path w="786187" h="245010">
                  <a:moveTo>
                    <a:pt x="122505" y="0"/>
                  </a:moveTo>
                  <a:lnTo>
                    <a:pt x="663682" y="0"/>
                  </a:lnTo>
                  <a:cubicBezTo>
                    <a:pt x="696173" y="0"/>
                    <a:pt x="727332" y="12907"/>
                    <a:pt x="750306" y="35881"/>
                  </a:cubicBezTo>
                  <a:cubicBezTo>
                    <a:pt x="773281" y="58855"/>
                    <a:pt x="786187" y="90015"/>
                    <a:pt x="786187" y="122505"/>
                  </a:cubicBezTo>
                  <a:lnTo>
                    <a:pt x="786187" y="122505"/>
                  </a:lnTo>
                  <a:cubicBezTo>
                    <a:pt x="786187" y="154995"/>
                    <a:pt x="773281" y="186155"/>
                    <a:pt x="750306" y="209129"/>
                  </a:cubicBezTo>
                  <a:cubicBezTo>
                    <a:pt x="727332" y="232103"/>
                    <a:pt x="696173" y="245010"/>
                    <a:pt x="663682" y="245010"/>
                  </a:cubicBezTo>
                  <a:lnTo>
                    <a:pt x="122505" y="245010"/>
                  </a:lnTo>
                  <a:cubicBezTo>
                    <a:pt x="90015" y="245010"/>
                    <a:pt x="58855" y="232103"/>
                    <a:pt x="35881" y="209129"/>
                  </a:cubicBezTo>
                  <a:cubicBezTo>
                    <a:pt x="12907" y="186155"/>
                    <a:pt x="0" y="154995"/>
                    <a:pt x="0" y="122505"/>
                  </a:cubicBezTo>
                  <a:lnTo>
                    <a:pt x="0" y="122505"/>
                  </a:lnTo>
                  <a:cubicBezTo>
                    <a:pt x="0" y="90015"/>
                    <a:pt x="12907" y="58855"/>
                    <a:pt x="35881" y="35881"/>
                  </a:cubicBezTo>
                  <a:cubicBezTo>
                    <a:pt x="58855" y="12907"/>
                    <a:pt x="90015" y="0"/>
                    <a:pt x="122505" y="0"/>
                  </a:cubicBezTo>
                  <a:close/>
                </a:path>
              </a:pathLst>
            </a:custGeom>
            <a:solidFill>
              <a:srgbClr val="27682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9767"/>
              <a:ext cx="786187" cy="330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अभियान</a:t>
              </a:r>
              <a:r>
                <a:rPr lang="en-US" sz="40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486413" y="256422"/>
            <a:ext cx="6187178" cy="8243851"/>
            <a:chOff x="0" y="0"/>
            <a:chExt cx="6686423" cy="8909050"/>
          </a:xfrm>
        </p:grpSpPr>
        <p:sp>
          <p:nvSpPr>
            <p:cNvPr id="16" name="Freeform 16"/>
            <p:cNvSpPr/>
            <p:nvPr/>
          </p:nvSpPr>
          <p:spPr>
            <a:xfrm>
              <a:off x="9525" y="9525"/>
              <a:ext cx="6667373" cy="8890000"/>
            </a:xfrm>
            <a:custGeom>
              <a:avLst/>
              <a:gdLst/>
              <a:ahLst/>
              <a:cxnLst/>
              <a:rect l="l" t="t" r="r" b="b"/>
              <a:pathLst>
                <a:path w="6667373" h="8890000">
                  <a:moveTo>
                    <a:pt x="0" y="0"/>
                  </a:moveTo>
                  <a:lnTo>
                    <a:pt x="6667373" y="0"/>
                  </a:lnTo>
                  <a:lnTo>
                    <a:pt x="6667373" y="8890000"/>
                  </a:lnTo>
                  <a:lnTo>
                    <a:pt x="0" y="8890000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26314" y="367665"/>
              <a:ext cx="6233795" cy="8173593"/>
            </a:xfrm>
            <a:custGeom>
              <a:avLst/>
              <a:gdLst/>
              <a:ahLst/>
              <a:cxnLst/>
              <a:rect l="l" t="t" r="r" b="b"/>
              <a:pathLst>
                <a:path w="6233795" h="8173593">
                  <a:moveTo>
                    <a:pt x="0" y="0"/>
                  </a:moveTo>
                  <a:lnTo>
                    <a:pt x="6233795" y="0"/>
                  </a:lnTo>
                  <a:lnTo>
                    <a:pt x="6233795" y="8173593"/>
                  </a:lnTo>
                  <a:lnTo>
                    <a:pt x="0" y="8173593"/>
                  </a:lnTo>
                  <a:close/>
                </a:path>
              </a:pathLst>
            </a:custGeom>
            <a:blipFill>
              <a:blip r:embed="rId3"/>
              <a:stretch>
                <a:fillRect l="-15558" r="-1555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686423" cy="8909050"/>
            </a:xfrm>
            <a:custGeom>
              <a:avLst/>
              <a:gdLst/>
              <a:ahLst/>
              <a:cxnLst/>
              <a:rect l="l" t="t" r="r" b="b"/>
              <a:pathLst>
                <a:path w="6686423" h="8909050">
                  <a:moveTo>
                    <a:pt x="6686423" y="8909050"/>
                  </a:moveTo>
                  <a:lnTo>
                    <a:pt x="0" y="8909050"/>
                  </a:lnTo>
                  <a:lnTo>
                    <a:pt x="0" y="0"/>
                  </a:lnTo>
                  <a:lnTo>
                    <a:pt x="6686423" y="0"/>
                  </a:lnTo>
                  <a:lnTo>
                    <a:pt x="6686423" y="8909050"/>
                  </a:lnTo>
                  <a:close/>
                  <a:moveTo>
                    <a:pt x="19050" y="8890000"/>
                  </a:moveTo>
                  <a:lnTo>
                    <a:pt x="6667373" y="8890000"/>
                  </a:lnTo>
                  <a:lnTo>
                    <a:pt x="6667373" y="19050"/>
                  </a:lnTo>
                  <a:lnTo>
                    <a:pt x="19050" y="19050"/>
                  </a:lnTo>
                  <a:lnTo>
                    <a:pt x="19050" y="8890000"/>
                  </a:lnTo>
                  <a:close/>
                  <a:moveTo>
                    <a:pt x="6469634" y="8550783"/>
                  </a:moveTo>
                  <a:lnTo>
                    <a:pt x="216789" y="8550783"/>
                  </a:lnTo>
                  <a:lnTo>
                    <a:pt x="216789" y="358140"/>
                  </a:lnTo>
                  <a:lnTo>
                    <a:pt x="6469634" y="358140"/>
                  </a:lnTo>
                  <a:lnTo>
                    <a:pt x="6469634" y="8550783"/>
                  </a:lnTo>
                  <a:close/>
                  <a:moveTo>
                    <a:pt x="235839" y="8531733"/>
                  </a:moveTo>
                  <a:lnTo>
                    <a:pt x="6450584" y="8531733"/>
                  </a:lnTo>
                  <a:lnTo>
                    <a:pt x="6450584" y="377190"/>
                  </a:lnTo>
                  <a:lnTo>
                    <a:pt x="235839" y="377190"/>
                  </a:lnTo>
                  <a:lnTo>
                    <a:pt x="235839" y="8531733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19" name="Freeform 19"/>
          <p:cNvSpPr/>
          <p:nvPr/>
        </p:nvSpPr>
        <p:spPr>
          <a:xfrm>
            <a:off x="2476662" y="2019300"/>
            <a:ext cx="7315200" cy="226106"/>
          </a:xfrm>
          <a:custGeom>
            <a:avLst/>
            <a:gdLst/>
            <a:ahLst/>
            <a:cxnLst/>
            <a:rect l="l" t="t" r="r" b="b"/>
            <a:pathLst>
              <a:path w="7315200" h="226106">
                <a:moveTo>
                  <a:pt x="0" y="0"/>
                </a:moveTo>
                <a:lnTo>
                  <a:pt x="7315200" y="0"/>
                </a:lnTo>
                <a:lnTo>
                  <a:pt x="7315200" y="226106"/>
                </a:lnTo>
                <a:lnTo>
                  <a:pt x="0" y="226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307121" y="256422"/>
            <a:ext cx="1412972" cy="1419280"/>
          </a:xfrm>
          <a:custGeom>
            <a:avLst/>
            <a:gdLst/>
            <a:ahLst/>
            <a:cxnLst/>
            <a:rect l="l" t="t" r="r" b="b"/>
            <a:pathLst>
              <a:path w="1412972" h="1419280">
                <a:moveTo>
                  <a:pt x="0" y="0"/>
                </a:moveTo>
                <a:lnTo>
                  <a:pt x="1412972" y="0"/>
                </a:lnTo>
                <a:lnTo>
                  <a:pt x="1412972" y="1419280"/>
                </a:lnTo>
                <a:lnTo>
                  <a:pt x="0" y="141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99419" y="2437457"/>
            <a:ext cx="9269686" cy="194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3"/>
              </a:lnSpc>
            </a:pPr>
            <a:r>
              <a:rPr lang="en-US" sz="13046" b="1" dirty="0" err="1">
                <a:solidFill>
                  <a:srgbClr val="FFFFFF"/>
                </a:solidFill>
                <a:latin typeface="TT Fors Display Bold"/>
                <a:ea typeface="TT Fors Display Bold"/>
                <a:cs typeface="TT Fors Display Bold"/>
                <a:sym typeface="TT Fors Display Bold"/>
              </a:rPr>
              <a:t>पढ़ो</a:t>
            </a:r>
            <a:r>
              <a:rPr lang="en-US" sz="13046" b="1" dirty="0">
                <a:solidFill>
                  <a:srgbClr val="FFFFFF"/>
                </a:solidFill>
                <a:latin typeface="TT Fors Display Bold"/>
                <a:ea typeface="TT Fors Display Bold"/>
                <a:cs typeface="TT Fors Display Bold"/>
                <a:sym typeface="TT Fors Display Bold"/>
              </a:rPr>
              <a:t> </a:t>
            </a:r>
            <a:r>
              <a:rPr lang="en-US" sz="13046" b="1" dirty="0" err="1">
                <a:solidFill>
                  <a:srgbClr val="FFFFFF"/>
                </a:solidFill>
                <a:latin typeface="TT Fors Display Bold"/>
                <a:ea typeface="TT Fors Display Bold"/>
                <a:cs typeface="TT Fors Display Bold"/>
                <a:sym typeface="TT Fors Display Bold"/>
              </a:rPr>
              <a:t>और</a:t>
            </a:r>
            <a:r>
              <a:rPr lang="en-US" sz="13046" b="1" dirty="0">
                <a:solidFill>
                  <a:srgbClr val="FFFFFF"/>
                </a:solidFill>
                <a:latin typeface="TT Fors Display Bold"/>
                <a:ea typeface="TT Fors Display Bold"/>
                <a:cs typeface="TT Fors Display Bold"/>
                <a:sym typeface="TT Fors Display Bold"/>
              </a:rPr>
              <a:t> </a:t>
            </a:r>
            <a:r>
              <a:rPr lang="en-US" sz="13046" b="1" dirty="0" err="1">
                <a:solidFill>
                  <a:srgbClr val="FFFFFF"/>
                </a:solidFill>
                <a:latin typeface="TT Fors Display Bold"/>
                <a:ea typeface="TT Fors Display Bold"/>
                <a:cs typeface="TT Fors Display Bold"/>
                <a:sym typeface="TT Fors Display Bold"/>
              </a:rPr>
              <a:t>लड़ो</a:t>
            </a:r>
            <a:r>
              <a:rPr lang="en-US" sz="13046" b="1" dirty="0">
                <a:solidFill>
                  <a:srgbClr val="FFFFFF"/>
                </a:solidFill>
                <a:latin typeface="TT Fors Display Bold"/>
                <a:ea typeface="TT Fors Display Bold"/>
                <a:cs typeface="TT Fors Display Bold"/>
                <a:sym typeface="TT Fors Display Bold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05057" y="3423304"/>
            <a:ext cx="3417099" cy="314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62"/>
              </a:lnSpc>
            </a:pPr>
            <a:r>
              <a:rPr lang="en-US" sz="18330">
                <a:solidFill>
                  <a:srgbClr val="FFFFFF"/>
                </a:solidFill>
                <a:latin typeface="Kompot Display"/>
                <a:ea typeface="Kompot Display"/>
                <a:cs typeface="Kompot Display"/>
                <a:sym typeface="Kompot Display"/>
              </a:rPr>
              <a:t>2.0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9941" y="7746225"/>
            <a:ext cx="9788643" cy="571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0"/>
              </a:lnSpc>
              <a:spcBef>
                <a:spcPct val="0"/>
              </a:spcBef>
            </a:pPr>
            <a:r>
              <a:rPr lang="en-US" sz="333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रोजगार के लिए संघर्ष और सकारात्मक सोच विकसित करना।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96351" y="8260369"/>
            <a:ext cx="8634512" cy="163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7"/>
              </a:lnSpc>
              <a:spcBef>
                <a:spcPct val="0"/>
              </a:spcBef>
            </a:pPr>
            <a:r>
              <a:rPr lang="en-US" sz="3127" b="1">
                <a:solidFill>
                  <a:srgbClr val="29271C"/>
                </a:solidFill>
                <a:latin typeface="Inter Bold"/>
                <a:ea typeface="Inter Bold"/>
                <a:cs typeface="Inter Bold"/>
                <a:sym typeface="Inter Bold"/>
              </a:rPr>
              <a:t>शिक्षा के प्रति जागरूकता एवं विभिन्न निजी/सरकारी नौकरियों के लिए आवश्यक कौशल और योग्यताएँ समझाने के लिए कार्यशालाएँ आयोजित करना ।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98572" y="-3621334"/>
            <a:ext cx="6460278" cy="64602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172106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1060" cy="2709333"/>
            </a:xfrm>
            <a:custGeom>
              <a:avLst/>
              <a:gdLst/>
              <a:ahLst/>
              <a:cxnLst/>
              <a:rect l="l" t="t" r="r" b="b"/>
              <a:pathLst>
                <a:path w="1721060" h="2709333">
                  <a:moveTo>
                    <a:pt x="0" y="0"/>
                  </a:moveTo>
                  <a:lnTo>
                    <a:pt x="1721060" y="0"/>
                  </a:lnTo>
                  <a:lnTo>
                    <a:pt x="172106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10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257799" y="2838944"/>
            <a:ext cx="7543801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6290680" y="1886894"/>
            <a:ext cx="5712865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अभियान</a:t>
            </a:r>
            <a:r>
              <a:rPr lang="en-US" sz="4999" b="1" spc="99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999" b="1" spc="99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की</a:t>
            </a:r>
            <a:r>
              <a:rPr lang="en-US" sz="4999" b="1" spc="99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999" b="1" spc="99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पृष्ठभूमि</a:t>
            </a:r>
            <a:endParaRPr lang="en-US" sz="4999" b="1" spc="99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44942" y="3238500"/>
            <a:ext cx="16598115" cy="5501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874"/>
              </a:lnSpc>
            </a:pP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झारखंड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युवा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शक्ति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सशक्त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hi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बनाने एवं बेरोजगारी की समस्या से जूझ रहे युवाओं को </a:t>
            </a: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निजी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एवं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सरकारी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नौकरियों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में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सफलता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दिलाने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मुख्यतः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स्थानीय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युवाओं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रोजगार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जोड़ने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उद्देश्य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rgbClr val="FF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पढ़ो</a:t>
            </a:r>
            <a:r>
              <a:rPr lang="en-US" sz="3600" b="1" dirty="0">
                <a:solidFill>
                  <a:srgbClr val="FF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600" b="1" dirty="0" err="1">
                <a:solidFill>
                  <a:srgbClr val="FF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और</a:t>
            </a:r>
            <a:r>
              <a:rPr lang="en-US" sz="3600" b="1" dirty="0">
                <a:solidFill>
                  <a:srgbClr val="FF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लड़ो-2.0 </a:t>
            </a:r>
            <a:r>
              <a:rPr lang="en-US" sz="3600" b="1" dirty="0" err="1">
                <a:solidFill>
                  <a:srgbClr val="FF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अभियान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शुरुआत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गई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है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। </a:t>
            </a:r>
            <a:endParaRPr lang="hi-IN" sz="3600" b="1" dirty="0" smtClean="0">
              <a:solidFill>
                <a:schemeClr val="tx1">
                  <a:lumMod val="95000"/>
                  <a:lumOff val="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3874"/>
              </a:lnSpc>
            </a:pPr>
            <a:endParaRPr lang="hi-IN" sz="3600" b="1" dirty="0">
              <a:solidFill>
                <a:schemeClr val="tx1">
                  <a:lumMod val="95000"/>
                  <a:lumOff val="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3874"/>
              </a:lnSpc>
            </a:pP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यह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अभियान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केवल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एक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पहल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नहीं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बल्कि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एक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संकल्प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है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जो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हमारे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राज्य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युवाओं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सशक्त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बनाने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उन्हें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सही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मार्गदर्शन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देने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लिए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प्रतिबद्ध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है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।</a:t>
            </a:r>
          </a:p>
          <a:p>
            <a:pPr marL="0" lvl="0" indent="0" algn="just">
              <a:lnSpc>
                <a:spcPts val="3874"/>
              </a:lnSpc>
            </a:pPr>
            <a:endParaRPr lang="en-US" sz="3600" b="1" dirty="0" smtClean="0">
              <a:solidFill>
                <a:schemeClr val="tx1">
                  <a:lumMod val="95000"/>
                  <a:lumOff val="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3874"/>
              </a:lnSpc>
            </a:pPr>
            <a:r>
              <a:rPr lang="en-US" sz="3600" b="1" u="none" strike="noStrik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झारखंड</a:t>
            </a:r>
            <a:r>
              <a:rPr lang="en-US" sz="3600" b="1" u="none" strike="noStrik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में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बड़ी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संख्या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में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प्रतिभाशाली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युवा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सरकारी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नौकरियों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तैयारी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कर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रहे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हैं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लेकिन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उन्हें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सही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मार्गदर्शन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समुचित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संसाधन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उचित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रणनीति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कमी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के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कारण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कठिनाइयों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का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सामना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करना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पड़ता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है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।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पढ़ो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लड़ो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अभियान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इस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चुनौती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को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अवसर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में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बदलने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के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लिए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समर्पित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600" b="1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है</a:t>
            </a:r>
            <a:r>
              <a:rPr lang="en-US" sz="3600" b="1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।</a:t>
            </a:r>
          </a:p>
          <a:p>
            <a:pPr marL="0" lvl="0" indent="0" algn="just">
              <a:lnSpc>
                <a:spcPts val="3874"/>
              </a:lnSpc>
            </a:pPr>
            <a:endParaRPr lang="en-US" sz="2499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72000" y="8572500"/>
            <a:ext cx="8507767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आइए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मिलकर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इस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संकल्प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को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पूरा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करें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–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पढ़ो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और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लड़ो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,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भविष्य</a:t>
            </a:r>
            <a:r>
              <a:rPr lang="en-US" sz="4400" b="1" dirty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4400" b="1" dirty="0" err="1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गढ़ो</a:t>
            </a:r>
            <a:r>
              <a:rPr lang="en-US" sz="4400" b="1" dirty="0" smtClean="0">
                <a:solidFill>
                  <a:srgbClr val="EFF343"/>
                </a:solidFill>
                <a:latin typeface="Garet Bold"/>
                <a:ea typeface="Garet Bold"/>
                <a:cs typeface="Garet Bold"/>
                <a:sym typeface="Garet Bold"/>
              </a:rPr>
              <a:t>!</a:t>
            </a:r>
            <a:endParaRPr lang="en-US" sz="4400" b="1" dirty="0">
              <a:solidFill>
                <a:srgbClr val="EFF343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28600" y="-1083310"/>
            <a:ext cx="3277467" cy="327746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gradFill>
                <a:gsLst>
                  <a:gs pos="0">
                    <a:srgbClr val="0097B2">
                      <a:alpha val="20000"/>
                    </a:srgbClr>
                  </a:gs>
                  <a:gs pos="100000">
                    <a:srgbClr val="7ED957">
                      <a:alpha val="2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806826" y="555424"/>
            <a:ext cx="8680574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17"/>
              </a:lnSpc>
            </a:pPr>
            <a:r>
              <a:rPr lang="en-US" sz="9319" b="1" dirty="0" err="1">
                <a:solidFill>
                  <a:srgbClr val="57575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पढ़ो</a:t>
            </a:r>
            <a:r>
              <a:rPr lang="en-US" sz="9319" b="1" dirty="0">
                <a:solidFill>
                  <a:srgbClr val="57575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9319" b="1" dirty="0" err="1">
                <a:solidFill>
                  <a:srgbClr val="57575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और</a:t>
            </a:r>
            <a:r>
              <a:rPr lang="en-US" sz="9319" b="1" dirty="0">
                <a:solidFill>
                  <a:srgbClr val="57575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लड़ो-2.0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230656" y="327927"/>
            <a:ext cx="1412972" cy="1419280"/>
          </a:xfrm>
          <a:custGeom>
            <a:avLst/>
            <a:gdLst/>
            <a:ahLst/>
            <a:cxnLst/>
            <a:rect l="l" t="t" r="r" b="b"/>
            <a:pathLst>
              <a:path w="1412972" h="1419280">
                <a:moveTo>
                  <a:pt x="0" y="0"/>
                </a:moveTo>
                <a:lnTo>
                  <a:pt x="1412971" y="0"/>
                </a:lnTo>
                <a:lnTo>
                  <a:pt x="1412971" y="1419280"/>
                </a:lnTo>
                <a:lnTo>
                  <a:pt x="0" y="14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625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"/>
            <a:ext cx="18288000" cy="102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4610100" cy="10287000"/>
            <a:chOff x="0" y="0"/>
            <a:chExt cx="723875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004" r="49284"/>
            <a:stretch>
              <a:fillRect/>
            </a:stretch>
          </p:blipFill>
          <p:spPr>
            <a:xfrm>
              <a:off x="0" y="0"/>
              <a:ext cx="7238755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028700" cy="73533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20834" y="9507443"/>
            <a:ext cx="771724" cy="7717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97B2">
                      <a:alpha val="40000"/>
                    </a:srgbClr>
                  </a:gs>
                  <a:gs pos="100000">
                    <a:srgbClr val="7ED957">
                      <a:alpha val="4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067801" y="-2247578"/>
            <a:ext cx="4343399" cy="464787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gradFill>
                <a:gsLst>
                  <a:gs pos="0">
                    <a:srgbClr val="0097B2">
                      <a:alpha val="20000"/>
                    </a:srgbClr>
                  </a:gs>
                  <a:gs pos="100000">
                    <a:srgbClr val="7ED957">
                      <a:alpha val="2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16"/>
          <p:cNvSpPr txBox="1"/>
          <p:nvPr/>
        </p:nvSpPr>
        <p:spPr>
          <a:xfrm>
            <a:off x="5638800" y="1714500"/>
            <a:ext cx="11103212" cy="830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087" lvl="1" indent="-330044" algn="just">
              <a:lnSpc>
                <a:spcPts val="5350"/>
              </a:lnSpc>
              <a:buAutoNum type="arabicPeriod"/>
            </a:pP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युवाओं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में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जागरूकता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बढ़ाना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सरकारी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नौकरियों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विभिन्न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परीक्षाओं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योग्यता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मानकों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प्रक्रियाओं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की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स्पष्ट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जानकारी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देना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।</a:t>
            </a:r>
          </a:p>
          <a:p>
            <a:pPr marL="660087" lvl="1" indent="-330044" algn="just">
              <a:lnSpc>
                <a:spcPts val="5350"/>
              </a:lnSpc>
              <a:buAutoNum type="arabicPeriod"/>
            </a:pP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मुफ्त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मार्गदर्शन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और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संसाधन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उपलब्ध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कराना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योग्य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प्रशिक्षकों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विशेषज्ञों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द्वारा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ऑनलाइन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व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ऑफलाइन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क्लासेज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़,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मॉक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टेस्ट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अध्ययन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सामग्री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सेमिनार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प्रदान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करना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।</a:t>
            </a:r>
          </a:p>
          <a:p>
            <a:pPr marL="660087" lvl="1" indent="-330044" algn="just">
              <a:lnSpc>
                <a:spcPts val="5350"/>
              </a:lnSpc>
              <a:buAutoNum type="arabicPeriod"/>
            </a:pP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करियर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काउंसलिंग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एवं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मोटिवेशन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</a:t>
            </a:r>
            <a:r>
              <a:rPr lang="hi-IN" sz="2800" dirty="0"/>
              <a:t>योग्य प्रशिक्षकों और विशेषज्ञों द्वारा करियर काउंसलिंग और मोटिवेशनल सेमिनार आयोजित कर रोजगार के लिए संघर्ष और सकारात्मक सोच विकसित </a:t>
            </a:r>
            <a:r>
              <a:rPr lang="hi-IN" sz="2800" dirty="0" smtClean="0"/>
              <a:t>करना। </a:t>
            </a:r>
          </a:p>
          <a:p>
            <a:pPr marL="660087" lvl="1" indent="-330044" algn="just">
              <a:lnSpc>
                <a:spcPts val="5350"/>
              </a:lnSpc>
              <a:buAutoNum type="arabicPeriod"/>
            </a:pPr>
            <a:r>
              <a:rPr lang="en-US" sz="2800" b="1" dirty="0" err="1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वंचित</a:t>
            </a:r>
            <a:r>
              <a:rPr lang="en-US" sz="2800" b="1" dirty="0" smtClean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युवाओं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तक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पहुंच</a:t>
            </a:r>
            <a:r>
              <a:rPr lang="en-US" sz="28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ग्रामीण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और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आर्थिक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रूप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से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कमजोर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वर्ग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के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विद्यार्थियों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को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विशेष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रूप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से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सहायता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प्रदान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कर</a:t>
            </a:r>
            <a:r>
              <a:rPr lang="hi-IN" sz="28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उन्हे रोजगार दिलाना</a:t>
            </a:r>
            <a:r>
              <a:rPr lang="en-US" sz="28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।</a:t>
            </a:r>
            <a:endParaRPr lang="hi-IN" sz="2800" dirty="0" smtClea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60087" lvl="1" indent="-330044" algn="just">
              <a:lnSpc>
                <a:spcPts val="5350"/>
              </a:lnSpc>
              <a:buAutoNum type="arabicPeriod"/>
            </a:pPr>
            <a:r>
              <a:rPr lang="hi-IN" sz="2800" b="1" dirty="0"/>
              <a:t>स्थानीय स्तर पर उपलब्ध रोजगार </a:t>
            </a:r>
            <a:r>
              <a:rPr lang="hi-IN" sz="2800" dirty="0"/>
              <a:t>के अवसरों की जानकारी देते हुए स्थानीय युवाओं को निजी कंपनियों मे नियुक्त </a:t>
            </a:r>
            <a:r>
              <a:rPr lang="hi-IN" sz="2800" dirty="0" smtClean="0"/>
              <a:t>करना। </a:t>
            </a:r>
            <a:endParaRPr lang="en-US" sz="2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Group 8"/>
          <p:cNvGrpSpPr/>
          <p:nvPr/>
        </p:nvGrpSpPr>
        <p:grpSpPr>
          <a:xfrm>
            <a:off x="8515813" y="357705"/>
            <a:ext cx="5349185" cy="1300210"/>
            <a:chOff x="0" y="-54357"/>
            <a:chExt cx="1408839" cy="342442"/>
          </a:xfrm>
        </p:grpSpPr>
        <p:sp>
          <p:nvSpPr>
            <p:cNvPr id="25" name="Freeform 9"/>
            <p:cNvSpPr/>
            <p:nvPr/>
          </p:nvSpPr>
          <p:spPr>
            <a:xfrm>
              <a:off x="0" y="0"/>
              <a:ext cx="1408839" cy="256717"/>
            </a:xfrm>
            <a:custGeom>
              <a:avLst/>
              <a:gdLst/>
              <a:ahLst/>
              <a:cxnLst/>
              <a:rect l="l" t="t" r="r" b="b"/>
              <a:pathLst>
                <a:path w="1408839" h="256717">
                  <a:moveTo>
                    <a:pt x="73813" y="0"/>
                  </a:moveTo>
                  <a:lnTo>
                    <a:pt x="1335026" y="0"/>
                  </a:lnTo>
                  <a:cubicBezTo>
                    <a:pt x="1375792" y="0"/>
                    <a:pt x="1408839" y="33047"/>
                    <a:pt x="1408839" y="73813"/>
                  </a:cubicBezTo>
                  <a:lnTo>
                    <a:pt x="1408839" y="182904"/>
                  </a:lnTo>
                  <a:cubicBezTo>
                    <a:pt x="1408839" y="223670"/>
                    <a:pt x="1375792" y="256717"/>
                    <a:pt x="1335026" y="256717"/>
                  </a:cubicBezTo>
                  <a:lnTo>
                    <a:pt x="73813" y="256717"/>
                  </a:lnTo>
                  <a:cubicBezTo>
                    <a:pt x="33047" y="256717"/>
                    <a:pt x="0" y="223670"/>
                    <a:pt x="0" y="182904"/>
                  </a:cubicBezTo>
                  <a:lnTo>
                    <a:pt x="0" y="73813"/>
                  </a:lnTo>
                  <a:cubicBezTo>
                    <a:pt x="0" y="33047"/>
                    <a:pt x="33047" y="0"/>
                    <a:pt x="73813" y="0"/>
                  </a:cubicBezTo>
                  <a:close/>
                </a:path>
              </a:pathLst>
            </a:custGeom>
            <a:solidFill>
              <a:srgbClr val="575757"/>
            </a:solidFill>
          </p:spPr>
        </p:sp>
        <p:sp>
          <p:nvSpPr>
            <p:cNvPr id="26" name="TextBox 10"/>
            <p:cNvSpPr txBox="1"/>
            <p:nvPr/>
          </p:nvSpPr>
          <p:spPr>
            <a:xfrm>
              <a:off x="0" y="-54357"/>
              <a:ext cx="1408839" cy="342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</a:pPr>
              <a:r>
                <a:rPr lang="en-US" sz="42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अभियान</a:t>
              </a:r>
              <a:r>
                <a:rPr lang="en-US" sz="42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42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का</a:t>
              </a:r>
              <a:r>
                <a:rPr lang="en-US" sz="42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4299" b="1" dirty="0" err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उद्देश्य</a:t>
              </a:r>
              <a:r>
                <a:rPr lang="en-US" sz="4299" b="1" dirty="0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</p:grpSp>
      <p:sp>
        <p:nvSpPr>
          <p:cNvPr id="27" name="Freeform 21"/>
          <p:cNvSpPr/>
          <p:nvPr/>
        </p:nvSpPr>
        <p:spPr>
          <a:xfrm>
            <a:off x="16718509" y="317496"/>
            <a:ext cx="1412972" cy="1419280"/>
          </a:xfrm>
          <a:custGeom>
            <a:avLst/>
            <a:gdLst/>
            <a:ahLst/>
            <a:cxnLst/>
            <a:rect l="l" t="t" r="r" b="b"/>
            <a:pathLst>
              <a:path w="1412972" h="1419280">
                <a:moveTo>
                  <a:pt x="0" y="0"/>
                </a:moveTo>
                <a:lnTo>
                  <a:pt x="1412971" y="0"/>
                </a:lnTo>
                <a:lnTo>
                  <a:pt x="1412971" y="1419280"/>
                </a:lnTo>
                <a:lnTo>
                  <a:pt x="0" y="1419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" y="1"/>
            <a:ext cx="18292463" cy="102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028700" cy="73533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20834" y="9507443"/>
            <a:ext cx="771724" cy="7717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97B2">
                      <a:alpha val="40000"/>
                    </a:srgbClr>
                  </a:gs>
                  <a:gs pos="100000">
                    <a:srgbClr val="7ED957">
                      <a:alpha val="4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638800" y="-1966234"/>
            <a:ext cx="4343399" cy="464787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gradFill>
                <a:gsLst>
                  <a:gs pos="0">
                    <a:srgbClr val="0097B2">
                      <a:alpha val="20000"/>
                    </a:srgbClr>
                  </a:gs>
                  <a:gs pos="100000">
                    <a:srgbClr val="7ED957">
                      <a:alpha val="2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9"/>
          <p:cNvSpPr/>
          <p:nvPr/>
        </p:nvSpPr>
        <p:spPr>
          <a:xfrm>
            <a:off x="7307606" y="564092"/>
            <a:ext cx="5349185" cy="974723"/>
          </a:xfrm>
          <a:custGeom>
            <a:avLst/>
            <a:gdLst/>
            <a:ahLst/>
            <a:cxnLst/>
            <a:rect l="l" t="t" r="r" b="b"/>
            <a:pathLst>
              <a:path w="1408839" h="256717">
                <a:moveTo>
                  <a:pt x="73813" y="0"/>
                </a:moveTo>
                <a:lnTo>
                  <a:pt x="1335026" y="0"/>
                </a:lnTo>
                <a:cubicBezTo>
                  <a:pt x="1375792" y="0"/>
                  <a:pt x="1408839" y="33047"/>
                  <a:pt x="1408839" y="73813"/>
                </a:cubicBezTo>
                <a:lnTo>
                  <a:pt x="1408839" y="182904"/>
                </a:lnTo>
                <a:cubicBezTo>
                  <a:pt x="1408839" y="223670"/>
                  <a:pt x="1375792" y="256717"/>
                  <a:pt x="1335026" y="256717"/>
                </a:cubicBezTo>
                <a:lnTo>
                  <a:pt x="73813" y="256717"/>
                </a:lnTo>
                <a:cubicBezTo>
                  <a:pt x="33047" y="256717"/>
                  <a:pt x="0" y="223670"/>
                  <a:pt x="0" y="182904"/>
                </a:cubicBezTo>
                <a:lnTo>
                  <a:pt x="0" y="73813"/>
                </a:lnTo>
                <a:cubicBezTo>
                  <a:pt x="0" y="33047"/>
                  <a:pt x="33047" y="0"/>
                  <a:pt x="73813" y="0"/>
                </a:cubicBezTo>
                <a:close/>
              </a:path>
            </a:pathLst>
          </a:custGeom>
          <a:solidFill>
            <a:srgbClr val="575757"/>
          </a:solidFill>
        </p:spPr>
      </p:sp>
      <p:sp>
        <p:nvSpPr>
          <p:cNvPr id="27" name="Freeform 21"/>
          <p:cNvSpPr/>
          <p:nvPr/>
        </p:nvSpPr>
        <p:spPr>
          <a:xfrm>
            <a:off x="16718509" y="317496"/>
            <a:ext cx="1412972" cy="1419280"/>
          </a:xfrm>
          <a:custGeom>
            <a:avLst/>
            <a:gdLst/>
            <a:ahLst/>
            <a:cxnLst/>
            <a:rect l="l" t="t" r="r" b="b"/>
            <a:pathLst>
              <a:path w="1412972" h="1419280">
                <a:moveTo>
                  <a:pt x="0" y="0"/>
                </a:moveTo>
                <a:lnTo>
                  <a:pt x="1412971" y="0"/>
                </a:lnTo>
                <a:lnTo>
                  <a:pt x="1412971" y="1419280"/>
                </a:lnTo>
                <a:lnTo>
                  <a:pt x="0" y="14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7772400" y="716459"/>
            <a:ext cx="4503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4400" b="1" dirty="0">
                <a:solidFill>
                  <a:schemeClr val="bg1"/>
                </a:solidFill>
              </a:rPr>
              <a:t>हमारी कार्य योजना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7300" y="1896814"/>
            <a:ext cx="15887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hi-IN" sz="3200" b="1" dirty="0"/>
              <a:t>ऑनलाइन पोर्टल एवं </a:t>
            </a:r>
            <a:r>
              <a:rPr lang="hi-IN" sz="3200" b="1" dirty="0" smtClean="0"/>
              <a:t>वेबसाईट</a:t>
            </a:r>
            <a:r>
              <a:rPr lang="en-IN" sz="3200" dirty="0" smtClean="0"/>
              <a:t>–</a:t>
            </a:r>
            <a:r>
              <a:rPr lang="hi-IN" sz="3200" dirty="0" smtClean="0"/>
              <a:t> जहाँ </a:t>
            </a:r>
            <a:r>
              <a:rPr lang="hi-IN" sz="3200" dirty="0"/>
              <a:t>युवा आवश्यक अध्ययन सामग्री</a:t>
            </a:r>
            <a:r>
              <a:rPr lang="en-IN" sz="3200" dirty="0"/>
              <a:t>, </a:t>
            </a:r>
            <a:r>
              <a:rPr lang="hi-IN" sz="3200" dirty="0"/>
              <a:t>लाइव क्लास और महत्वपूर्ण जानकारियाँ प्राप्त कर </a:t>
            </a:r>
            <a:r>
              <a:rPr lang="hi-IN" sz="3200" dirty="0" smtClean="0"/>
              <a:t>सकेंगे, एवं निजी कॉम्पनियों के नौकरियों मे अप्लाइ कर पाएंगे।</a:t>
            </a:r>
            <a:endParaRPr lang="en-IN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7300" y="3466474"/>
            <a:ext cx="158877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hi-IN" sz="3200" b="1" dirty="0" smtClean="0"/>
              <a:t>विभिन छेत्रों मे नियमित रूप से मार्गदर्शन कार्यशालाएँ</a:t>
            </a:r>
            <a:r>
              <a:rPr lang="en-IN" sz="3200" dirty="0" smtClean="0"/>
              <a:t> </a:t>
            </a:r>
            <a:r>
              <a:rPr lang="hi-IN" sz="3200" b="1" dirty="0" smtClean="0"/>
              <a:t>संचालन</a:t>
            </a:r>
            <a:r>
              <a:rPr lang="hi-IN" sz="3200" dirty="0" smtClean="0"/>
              <a:t> </a:t>
            </a:r>
            <a:r>
              <a:rPr lang="en-IN" sz="3200" dirty="0" smtClean="0"/>
              <a:t>–</a:t>
            </a:r>
            <a:r>
              <a:rPr lang="hi-IN" sz="3200" dirty="0" smtClean="0"/>
              <a:t> युवाओं को</a:t>
            </a:r>
            <a:r>
              <a:rPr lang="en-IN" sz="3200" dirty="0" smtClean="0"/>
              <a:t> </a:t>
            </a:r>
            <a:r>
              <a:rPr lang="hi-IN" sz="3200" dirty="0"/>
              <a:t>निजी एवं सरकारी नौकरियों में भर्ती प्रक्रियाओं और योग्यता मानदंड की जानकारी </a:t>
            </a:r>
            <a:r>
              <a:rPr lang="hi-IN" sz="3200" dirty="0" smtClean="0"/>
              <a:t>देने</a:t>
            </a:r>
            <a:r>
              <a:rPr lang="hi-IN" sz="3200" dirty="0"/>
              <a:t> </a:t>
            </a:r>
            <a:r>
              <a:rPr lang="hi-IN" sz="3200" dirty="0" smtClean="0"/>
              <a:t>एवं सरकारी </a:t>
            </a:r>
            <a:r>
              <a:rPr lang="hi-IN" sz="3200" dirty="0"/>
              <a:t>परीक्षा की तैयारी के लिए मार्गदर्शन और संसाधन प्रदान </a:t>
            </a:r>
            <a:r>
              <a:rPr lang="hi-IN" sz="3200" dirty="0" smtClean="0"/>
              <a:t>करने</a:t>
            </a:r>
            <a:r>
              <a:rPr lang="hi-IN" sz="3200" dirty="0"/>
              <a:t> </a:t>
            </a:r>
            <a:r>
              <a:rPr lang="hi-IN" sz="3200" dirty="0" smtClean="0"/>
              <a:t>के लिए योग्य </a:t>
            </a:r>
            <a:r>
              <a:rPr lang="hi-IN" sz="3200" dirty="0"/>
              <a:t>प्रशिक्षकों और विशेषज्ञों द्वारा करियर काउंसलिंग और मोटिवेशनल सेमिनार आयोजित कर स्किल डेवेलपमेंट</a:t>
            </a:r>
            <a:r>
              <a:rPr lang="en-IN" sz="3200" dirty="0"/>
              <a:t>, </a:t>
            </a:r>
            <a:r>
              <a:rPr lang="hi-IN" sz="3200" dirty="0"/>
              <a:t>इंटरव्यू प्रिपरेशन</a:t>
            </a:r>
            <a:r>
              <a:rPr lang="en-IN" sz="3200" dirty="0"/>
              <a:t>, </a:t>
            </a:r>
            <a:r>
              <a:rPr lang="hi-IN" sz="3200" dirty="0"/>
              <a:t>और जॉब </a:t>
            </a:r>
            <a:r>
              <a:rPr lang="hi-IN" sz="3200" dirty="0" smtClean="0"/>
              <a:t>कनेक्टिविटी आदि योग्यताओं को विकसित करना। </a:t>
            </a:r>
          </a:p>
          <a:p>
            <a:pPr algn="just"/>
            <a:r>
              <a:rPr lang="hi-IN" sz="3200" dirty="0"/>
              <a:t>सरकारी परीक्षा पास कर चुके युवाओं से </a:t>
            </a:r>
            <a:r>
              <a:rPr lang="hi-IN" sz="3200" dirty="0" smtClean="0"/>
              <a:t>इंटरैक्शन करवाना, एवं योग्य पदाधिकारियों से अनुभव साझा कर प्रेरणा दायक वातावरण स्थापित करना। </a:t>
            </a:r>
            <a:endParaRPr lang="en-IN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0" y="7124700"/>
            <a:ext cx="158877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hi-IN" sz="3200" b="1" dirty="0"/>
              <a:t>नौकरी से </a:t>
            </a:r>
            <a:r>
              <a:rPr lang="hi-IN" sz="3200" b="1" dirty="0" smtClean="0"/>
              <a:t>जोड़ने के लिए </a:t>
            </a:r>
            <a:r>
              <a:rPr lang="hi-IN" sz="3200" b="1" dirty="0"/>
              <a:t>लोकल कंपनियों से </a:t>
            </a:r>
            <a:r>
              <a:rPr lang="hi-IN" sz="3200" b="1" dirty="0" smtClean="0"/>
              <a:t>साझेदारी – </a:t>
            </a:r>
            <a:r>
              <a:rPr lang="hi-IN" sz="3200" dirty="0" smtClean="0"/>
              <a:t>हमारी विशेष टीम द्वारा निजी संस्थानों से संपर्क कर उनसे पारस्परिक साझेदारी करेंगे इससे हमे निरंतर वहाँ के आवश्यक भर्तियों की जानकारी हमारे वेबसाईट पे मिलती रहेगी।  </a:t>
            </a:r>
            <a:endParaRPr lang="en-IN" sz="3200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80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028700" cy="73533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C00000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20834" y="9507443"/>
            <a:ext cx="771724" cy="7717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97B2">
                      <a:alpha val="40000"/>
                    </a:srgbClr>
                  </a:gs>
                  <a:gs pos="100000">
                    <a:srgbClr val="7ED957">
                      <a:alpha val="4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9"/>
          <p:cNvSpPr/>
          <p:nvPr/>
        </p:nvSpPr>
        <p:spPr>
          <a:xfrm>
            <a:off x="7307606" y="564092"/>
            <a:ext cx="5349185" cy="974723"/>
          </a:xfrm>
          <a:custGeom>
            <a:avLst/>
            <a:gdLst/>
            <a:ahLst/>
            <a:cxnLst/>
            <a:rect l="l" t="t" r="r" b="b"/>
            <a:pathLst>
              <a:path w="1408839" h="256717">
                <a:moveTo>
                  <a:pt x="73813" y="0"/>
                </a:moveTo>
                <a:lnTo>
                  <a:pt x="1335026" y="0"/>
                </a:lnTo>
                <a:cubicBezTo>
                  <a:pt x="1375792" y="0"/>
                  <a:pt x="1408839" y="33047"/>
                  <a:pt x="1408839" y="73813"/>
                </a:cubicBezTo>
                <a:lnTo>
                  <a:pt x="1408839" y="182904"/>
                </a:lnTo>
                <a:cubicBezTo>
                  <a:pt x="1408839" y="223670"/>
                  <a:pt x="1375792" y="256717"/>
                  <a:pt x="1335026" y="256717"/>
                </a:cubicBezTo>
                <a:lnTo>
                  <a:pt x="73813" y="256717"/>
                </a:lnTo>
                <a:cubicBezTo>
                  <a:pt x="33047" y="256717"/>
                  <a:pt x="0" y="223670"/>
                  <a:pt x="0" y="182904"/>
                </a:cubicBezTo>
                <a:lnTo>
                  <a:pt x="0" y="73813"/>
                </a:lnTo>
                <a:cubicBezTo>
                  <a:pt x="0" y="33047"/>
                  <a:pt x="33047" y="0"/>
                  <a:pt x="73813" y="0"/>
                </a:cubicBezTo>
                <a:close/>
              </a:path>
            </a:pathLst>
          </a:custGeom>
          <a:solidFill>
            <a:srgbClr val="575757"/>
          </a:solidFill>
        </p:spPr>
      </p:sp>
      <p:sp>
        <p:nvSpPr>
          <p:cNvPr id="27" name="Freeform 21"/>
          <p:cNvSpPr/>
          <p:nvPr/>
        </p:nvSpPr>
        <p:spPr>
          <a:xfrm>
            <a:off x="16718509" y="317496"/>
            <a:ext cx="1412972" cy="1419280"/>
          </a:xfrm>
          <a:custGeom>
            <a:avLst/>
            <a:gdLst/>
            <a:ahLst/>
            <a:cxnLst/>
            <a:rect l="l" t="t" r="r" b="b"/>
            <a:pathLst>
              <a:path w="1412972" h="1419280">
                <a:moveTo>
                  <a:pt x="0" y="0"/>
                </a:moveTo>
                <a:lnTo>
                  <a:pt x="1412971" y="0"/>
                </a:lnTo>
                <a:lnTo>
                  <a:pt x="1412971" y="1419280"/>
                </a:lnTo>
                <a:lnTo>
                  <a:pt x="0" y="14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Rectangle 12"/>
          <p:cNvSpPr/>
          <p:nvPr/>
        </p:nvSpPr>
        <p:spPr>
          <a:xfrm>
            <a:off x="8229600" y="666732"/>
            <a:ext cx="37577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4400" b="1" dirty="0" smtClean="0">
                <a:solidFill>
                  <a:schemeClr val="bg1"/>
                </a:solidFill>
              </a:rPr>
              <a:t>प्रबंधन समिति </a:t>
            </a:r>
            <a:endParaRPr lang="en-IN" sz="4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25109"/>
              </p:ext>
            </p:extLst>
          </p:nvPr>
        </p:nvGraphicFramePr>
        <p:xfrm>
          <a:off x="3657600" y="2476500"/>
          <a:ext cx="11658600" cy="65954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05313"/>
                <a:gridCol w="3876675"/>
                <a:gridCol w="3376612"/>
              </a:tblGrid>
              <a:tr h="1292926">
                <a:tc gridSpan="3">
                  <a:txBody>
                    <a:bodyPr/>
                    <a:lstStyle/>
                    <a:p>
                      <a:pPr algn="ctr"/>
                      <a:r>
                        <a:rPr lang="hi-IN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अभियान - पढ़ो और लड़ो 2.0 </a:t>
                      </a:r>
                    </a:p>
                    <a:p>
                      <a:pPr algn="ctr"/>
                      <a:r>
                        <a:rPr lang="hi-IN" sz="3200" dirty="0" smtClean="0"/>
                        <a:t>प्रबंधन समिति एवं कार्य-संचालन</a:t>
                      </a:r>
                      <a:r>
                        <a:rPr lang="hi-IN" sz="3200" baseline="0" dirty="0" smtClean="0"/>
                        <a:t> </a:t>
                      </a:r>
                      <a:r>
                        <a:rPr lang="hi-IN" sz="3200" dirty="0" smtClean="0"/>
                        <a:t>विवरण </a:t>
                      </a:r>
                      <a:endParaRPr lang="en-IN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1270825">
                <a:tc>
                  <a:txBody>
                    <a:bodyPr/>
                    <a:lstStyle/>
                    <a:p>
                      <a:pPr algn="ctr"/>
                      <a:r>
                        <a:rPr lang="hi-IN" sz="3200" b="1" dirty="0" smtClean="0"/>
                        <a:t>अनलाइन पोर्टल –</a:t>
                      </a:r>
                      <a:r>
                        <a:rPr lang="hi-IN" sz="3200" b="1" baseline="0" dirty="0" smtClean="0"/>
                        <a:t>वेबसाईट संचालन </a:t>
                      </a:r>
                      <a:endParaRPr lang="en-IN" sz="32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i-IN" sz="3200" b="1" dirty="0" smtClean="0"/>
                        <a:t>मार्गदर्शन कार्यशाला संचालन </a:t>
                      </a:r>
                      <a:endParaRPr lang="en-IN" sz="3200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i-IN" sz="3200" b="1" dirty="0" smtClean="0"/>
                        <a:t>निजी कॉम्पनियों से सजेदारी प्रक्रिया </a:t>
                      </a:r>
                      <a:endParaRPr lang="en-IN" sz="32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1270825">
                <a:tc>
                  <a:txBody>
                    <a:bodyPr/>
                    <a:lstStyle/>
                    <a:p>
                      <a:pPr marL="0" indent="0" algn="l">
                        <a:buFont typeface="Wingdings" pitchFamily="2" charset="2"/>
                        <a:buNone/>
                      </a:pPr>
                      <a:r>
                        <a:rPr lang="hi-IN" sz="2800" b="1" dirty="0" smtClean="0"/>
                        <a:t>D</a:t>
                      </a:r>
                      <a:r>
                        <a:rPr lang="en-IN" sz="2800" b="1" dirty="0" smtClean="0"/>
                        <a:t>a</a:t>
                      </a:r>
                      <a:r>
                        <a:rPr lang="hi-IN" sz="2800" b="1" dirty="0" smtClean="0"/>
                        <a:t>ta </a:t>
                      </a:r>
                      <a:r>
                        <a:rPr lang="en-IN" sz="2800" b="1" dirty="0" smtClean="0"/>
                        <a:t>Management Team </a:t>
                      </a:r>
                      <a:endParaRPr lang="en-IN" sz="28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 smtClean="0"/>
                        <a:t>Professional ,Expert, Experienced</a:t>
                      </a:r>
                      <a:r>
                        <a:rPr lang="en-IN" sz="2800" b="1" baseline="0" dirty="0" smtClean="0"/>
                        <a:t> Teachers Team</a:t>
                      </a:r>
                      <a:r>
                        <a:rPr lang="en-IN" sz="2800" b="1" dirty="0" smtClean="0"/>
                        <a:t> </a:t>
                      </a:r>
                      <a:endParaRPr lang="en-IN" sz="2800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 smtClean="0"/>
                        <a:t>Company Visiting Team</a:t>
                      </a:r>
                      <a:endParaRPr lang="en-IN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1270825">
                <a:tc>
                  <a:txBody>
                    <a:bodyPr/>
                    <a:lstStyle/>
                    <a:p>
                      <a:pPr algn="l"/>
                      <a:r>
                        <a:rPr lang="en-IN" sz="2800" b="1" dirty="0" smtClean="0"/>
                        <a:t>Interview</a:t>
                      </a:r>
                      <a:r>
                        <a:rPr lang="en-IN" sz="2800" b="1" baseline="0" dirty="0" smtClean="0"/>
                        <a:t> Scheduling / Management Team</a:t>
                      </a:r>
                      <a:endParaRPr lang="en-IN" sz="28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hi-IN" sz="2800" b="1" dirty="0" smtClean="0"/>
                        <a:t>D</a:t>
                      </a:r>
                      <a:r>
                        <a:rPr lang="en-IN" sz="2800" b="1" dirty="0" smtClean="0"/>
                        <a:t>a</a:t>
                      </a:r>
                      <a:r>
                        <a:rPr lang="hi-IN" sz="2800" b="1" dirty="0" smtClean="0"/>
                        <a:t>ta </a:t>
                      </a:r>
                      <a:r>
                        <a:rPr lang="en-IN" sz="2800" b="1" dirty="0" smtClean="0"/>
                        <a:t>Management Team </a:t>
                      </a:r>
                      <a:endParaRPr lang="en-IN" sz="2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i-IN" sz="2800" b="1" dirty="0" smtClean="0"/>
                        <a:t>D</a:t>
                      </a:r>
                      <a:r>
                        <a:rPr lang="en-IN" sz="2800" b="1" dirty="0" smtClean="0"/>
                        <a:t>a</a:t>
                      </a:r>
                      <a:r>
                        <a:rPr lang="hi-IN" sz="2800" b="1" dirty="0" smtClean="0"/>
                        <a:t>ta </a:t>
                      </a:r>
                      <a:r>
                        <a:rPr lang="en-IN" sz="2800" b="1" dirty="0" smtClean="0"/>
                        <a:t>Management Team </a:t>
                      </a:r>
                    </a:p>
                    <a:p>
                      <a:endParaRPr lang="en-IN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1270825">
                <a:tc>
                  <a:txBody>
                    <a:bodyPr/>
                    <a:lstStyle/>
                    <a:p>
                      <a:pPr algn="l"/>
                      <a:endParaRPr lang="en-IN" sz="28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</a:pPr>
                      <a:r>
                        <a:rPr lang="en-IN" sz="2800" b="1" dirty="0" smtClean="0"/>
                        <a:t>Session Planner Team</a:t>
                      </a:r>
                      <a:endParaRPr lang="en-IN" sz="2800" b="1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 smtClean="0"/>
                        <a:t>Legal Researching Team</a:t>
                      </a:r>
                      <a:endParaRPr lang="en-IN" sz="28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96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51" y="5219701"/>
            <a:ext cx="5421286" cy="4533754"/>
            <a:chOff x="0" y="0"/>
            <a:chExt cx="1427828" cy="737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9853" y="4086354"/>
            <a:ext cx="5089482" cy="4409946"/>
            <a:chOff x="0" y="0"/>
            <a:chExt cx="1340440" cy="1690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0440" cy="1690329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66175" y="2185852"/>
            <a:ext cx="1796838" cy="19005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6434302" y="5199239"/>
            <a:ext cx="5421286" cy="4554216"/>
            <a:chOff x="0" y="0"/>
            <a:chExt cx="1427828" cy="737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00203" y="3986954"/>
            <a:ext cx="5089482" cy="5618951"/>
            <a:chOff x="0" y="-38100"/>
            <a:chExt cx="1340440" cy="17284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440" cy="1349007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12763" y="5199239"/>
            <a:ext cx="5421286" cy="4554216"/>
            <a:chOff x="0" y="0"/>
            <a:chExt cx="1427828" cy="7372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664457"/>
                  </a:lnTo>
                  <a:cubicBezTo>
                    <a:pt x="1427828" y="704680"/>
                    <a:pt x="1395221" y="737288"/>
                    <a:pt x="1354997" y="737288"/>
                  </a:cubicBezTo>
                  <a:lnTo>
                    <a:pt x="72831" y="737288"/>
                  </a:lnTo>
                  <a:cubicBezTo>
                    <a:pt x="32608" y="737288"/>
                    <a:pt x="0" y="704680"/>
                    <a:pt x="0" y="66445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27828" cy="775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06838" y="3991069"/>
            <a:ext cx="5089482" cy="6562631"/>
            <a:chOff x="0" y="-38100"/>
            <a:chExt cx="1340440" cy="17284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440" cy="1148463"/>
            </a:xfrm>
            <a:custGeom>
              <a:avLst/>
              <a:gdLst/>
              <a:ahLst/>
              <a:cxnLst/>
              <a:rect l="l" t="t" r="r" b="b"/>
              <a:pathLst>
                <a:path w="1340440" h="1690329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12750"/>
                  </a:lnTo>
                  <a:cubicBezTo>
                    <a:pt x="1340440" y="1633325"/>
                    <a:pt x="1332266" y="1653058"/>
                    <a:pt x="1317717" y="1667607"/>
                  </a:cubicBezTo>
                  <a:cubicBezTo>
                    <a:pt x="1303169" y="1682156"/>
                    <a:pt x="1283436" y="1690329"/>
                    <a:pt x="1262861" y="1690329"/>
                  </a:cubicBezTo>
                  <a:lnTo>
                    <a:pt x="77579" y="1690329"/>
                  </a:lnTo>
                  <a:cubicBezTo>
                    <a:pt x="34733" y="1690329"/>
                    <a:pt x="0" y="1655596"/>
                    <a:pt x="0" y="1612750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40440" cy="1728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0" y="342900"/>
            <a:ext cx="18288000" cy="1200294"/>
            <a:chOff x="0" y="0"/>
            <a:chExt cx="4816593" cy="4064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406438"/>
            </a:xfrm>
            <a:custGeom>
              <a:avLst/>
              <a:gdLst/>
              <a:ahLst/>
              <a:cxnLst/>
              <a:rect l="l" t="t" r="r" b="b"/>
              <a:pathLst>
                <a:path w="4816592" h="406438">
                  <a:moveTo>
                    <a:pt x="0" y="0"/>
                  </a:moveTo>
                  <a:lnTo>
                    <a:pt x="4816592" y="0"/>
                  </a:lnTo>
                  <a:lnTo>
                    <a:pt x="4816592" y="406438"/>
                  </a:lnTo>
                  <a:lnTo>
                    <a:pt x="0" y="406438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6593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6173136" y="662908"/>
            <a:ext cx="1412972" cy="1419280"/>
          </a:xfrm>
          <a:custGeom>
            <a:avLst/>
            <a:gdLst/>
            <a:ahLst/>
            <a:cxnLst/>
            <a:rect l="l" t="t" r="r" b="b"/>
            <a:pathLst>
              <a:path w="1412972" h="1419280">
                <a:moveTo>
                  <a:pt x="0" y="0"/>
                </a:moveTo>
                <a:lnTo>
                  <a:pt x="1412972" y="0"/>
                </a:lnTo>
                <a:lnTo>
                  <a:pt x="1412972" y="1419280"/>
                </a:lnTo>
                <a:lnTo>
                  <a:pt x="0" y="141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08376" y="6854904"/>
            <a:ext cx="4112433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/>
            <a:r>
              <a:rPr lang="hi-IN" sz="3600" b="1" dirty="0"/>
              <a:t>हज़ारों युवाओं को सही मार्गदर्शन </a:t>
            </a:r>
            <a:r>
              <a:rPr lang="hi-IN" sz="3600" b="1" dirty="0" smtClean="0"/>
              <a:t>मिलेगा। </a:t>
            </a:r>
            <a:endParaRPr lang="en-US" sz="32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088728" y="6325818"/>
            <a:ext cx="4112433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/>
            <a:r>
              <a:rPr lang="hi-IN" sz="3600" b="1" dirty="0"/>
              <a:t>सरकारी और निजी दोनों क्षेत्रों में रोजगार के अवसर </a:t>
            </a:r>
            <a:r>
              <a:rPr lang="hi-IN" sz="3600" b="1" dirty="0" smtClean="0"/>
              <a:t>बढ़ेंगे। </a:t>
            </a:r>
            <a:endParaRPr lang="en-US" sz="32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727766" y="6778704"/>
            <a:ext cx="430662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hi-IN" sz="3600" b="1" dirty="0"/>
              <a:t>झारखंड की युवा शक्ति का सही उपयोग </a:t>
            </a:r>
            <a:r>
              <a:rPr lang="hi-IN" sz="3600" b="1" dirty="0" smtClean="0"/>
              <a:t>होगा। </a:t>
            </a:r>
            <a:endParaRPr lang="en-US" sz="32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562599" y="473546"/>
            <a:ext cx="820459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400" b="1" dirty="0" err="1">
                <a:solidFill>
                  <a:srgbClr val="FF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अभियान</a:t>
            </a:r>
            <a:r>
              <a:rPr lang="en-US" sz="5400" b="1" dirty="0">
                <a:solidFill>
                  <a:srgbClr val="FF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hi-IN" sz="5400" b="1" dirty="0">
                <a:solidFill>
                  <a:srgbClr val="FF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400" b="1" dirty="0" err="1" smtClean="0">
                <a:solidFill>
                  <a:srgbClr val="FFFF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का</a:t>
            </a:r>
            <a:r>
              <a:rPr lang="hi-IN" sz="5400" b="1" dirty="0" smtClean="0">
                <a:solidFill>
                  <a:srgbClr val="FFFF00"/>
                </a:solidFill>
                <a:sym typeface="Canva Sans Bold"/>
              </a:rPr>
              <a:t> संभावित प्रभाव </a:t>
            </a:r>
            <a:endParaRPr lang="en-US" sz="5400" b="1" dirty="0">
              <a:solidFill>
                <a:srgbClr val="FFFF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08" y="2386999"/>
            <a:ext cx="4242401" cy="42424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44" y="1865753"/>
            <a:ext cx="4242401" cy="42424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205" y="2272699"/>
            <a:ext cx="4242401" cy="4242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3" y="0"/>
            <a:ext cx="1829693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563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Glacial Indifference</vt:lpstr>
      <vt:lpstr>Mangal</vt:lpstr>
      <vt:lpstr>Kompot Display</vt:lpstr>
      <vt:lpstr>Wingdings</vt:lpstr>
      <vt:lpstr>Open Sans Bold</vt:lpstr>
      <vt:lpstr>Canva Sans Bold</vt:lpstr>
      <vt:lpstr>TT Fors Display Bold</vt:lpstr>
      <vt:lpstr>Open Sans</vt:lpstr>
      <vt:lpstr>Calibri</vt:lpstr>
      <vt:lpstr>Garet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पढ़ो और लड़ो 2.0</dc:title>
  <dc:creator>Srinath IT Cell</dc:creator>
  <cp:lastModifiedBy>Srinath IT Cell</cp:lastModifiedBy>
  <cp:revision>26</cp:revision>
  <dcterms:created xsi:type="dcterms:W3CDTF">2006-08-16T00:00:00Z</dcterms:created>
  <dcterms:modified xsi:type="dcterms:W3CDTF">2025-04-07T13:44:08Z</dcterms:modified>
  <dc:identifier>DAGjNSI22GI</dc:identifier>
</cp:coreProperties>
</file>